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6"/>
  </p:notesMasterIdLst>
  <p:sldIdLst>
    <p:sldId id="284" r:id="rId2"/>
    <p:sldId id="285" r:id="rId3"/>
    <p:sldId id="292" r:id="rId4"/>
    <p:sldId id="288" r:id="rId5"/>
    <p:sldId id="257" r:id="rId6"/>
    <p:sldId id="258" r:id="rId7"/>
    <p:sldId id="294" r:id="rId8"/>
    <p:sldId id="261" r:id="rId9"/>
    <p:sldId id="262" r:id="rId10"/>
    <p:sldId id="259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95" r:id="rId32"/>
    <p:sldId id="297" r:id="rId33"/>
    <p:sldId id="296" r:id="rId34"/>
    <p:sldId id="29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5" d="100"/>
          <a:sy n="65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Отношение родителей ко внеурочной деятельности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1-4 класс</c:v>
                </c:pt>
                <c:pt idx="1">
                  <c:v>5-9 класс</c:v>
                </c:pt>
                <c:pt idx="2">
                  <c:v>10-11 классы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34</c:v>
                </c:pt>
                <c:pt idx="1">
                  <c:v>33</c:v>
                </c:pt>
                <c:pt idx="2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1606249999999999"/>
          <c:y val="2.928793871948519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7097276902887132E-2"/>
          <c:y val="5.6421998031496057E-2"/>
          <c:w val="0.6671963582677165"/>
          <c:h val="0.8340051673228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 проекта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сентябрь</c:v>
                </c:pt>
                <c:pt idx="1">
                  <c:v>октябрь</c:v>
                </c:pt>
                <c:pt idx="2">
                  <c:v>май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49792"/>
        <c:axId val="20851328"/>
      </c:barChart>
      <c:catAx>
        <c:axId val="20849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851328"/>
        <c:crosses val="autoZero"/>
        <c:auto val="1"/>
        <c:lblAlgn val="ctr"/>
        <c:lblOffset val="100"/>
        <c:noMultiLvlLbl val="0"/>
      </c:catAx>
      <c:valAx>
        <c:axId val="208513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8497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5EE86-A7FD-4E74-9D28-D185D91100E3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389C4-83A9-49F0-B5B2-80B3A98B0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023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 данн</a:t>
            </a:r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84C2785-CE61-4334-9F14-EE4B57DC04DA}" type="slidenum">
              <a:rPr lang="ru-RU" smtClean="0"/>
              <a:pPr eaLnBrk="1" hangingPunct="1"/>
              <a:t>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7434B3DF-6F80-403F-A7C1-B220B2CF6922}" type="datetimeFigureOut">
              <a:rPr lang="ru-RU" smtClean="0"/>
              <a:t>23.08.2012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166F08E-3099-4D16-8DC6-EF7F0406841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3472376" cy="3672416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«Организация творческой деятельности учащихся во внеурочное время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sp>
        <p:nvSpPr>
          <p:cNvPr id="5" name="Рисунок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sz="2400" dirty="0" err="1" smtClean="0"/>
              <a:t>Шарифуллина</a:t>
            </a:r>
            <a:r>
              <a:rPr lang="ru-RU" sz="2400" dirty="0" smtClean="0"/>
              <a:t> </a:t>
            </a:r>
            <a:r>
              <a:rPr lang="ru-RU" sz="2400" dirty="0" err="1" smtClean="0"/>
              <a:t>Финсиля</a:t>
            </a:r>
            <a:r>
              <a:rPr lang="ru-RU" sz="2400" dirty="0" smtClean="0"/>
              <a:t> </a:t>
            </a:r>
            <a:r>
              <a:rPr lang="ru-RU" sz="2400" dirty="0" err="1" smtClean="0"/>
              <a:t>Хантимеровна</a:t>
            </a:r>
            <a:r>
              <a:rPr lang="ru-RU" sz="2400" dirty="0" smtClean="0"/>
              <a:t>, руководитель высшей категории</a:t>
            </a:r>
            <a:endParaRPr lang="ru-RU" sz="2400" dirty="0"/>
          </a:p>
        </p:txBody>
      </p:sp>
      <p:pic>
        <p:nvPicPr>
          <p:cNvPr id="2050" name="Picture 2" descr="Шарифулл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26209"/>
            <a:ext cx="413663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6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3456384" cy="9361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модель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004048" y="1340768"/>
            <a:ext cx="3528392" cy="9361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доклад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1"/>
            <a:ext cx="7315200" cy="1224135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Формы проектной деятельности</a:t>
            </a:r>
            <a:endParaRPr lang="ru-RU" sz="36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83979" y="2636913"/>
            <a:ext cx="3517241" cy="3700388"/>
          </a:xfrm>
        </p:spPr>
      </p:pic>
      <p:pic>
        <p:nvPicPr>
          <p:cNvPr id="8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5036330" y="2636913"/>
            <a:ext cx="3579131" cy="3700388"/>
          </a:xfrm>
        </p:spPr>
      </p:pic>
    </p:spTree>
    <p:extLst>
      <p:ext uri="{BB962C8B-B14F-4D97-AF65-F5344CB8AC3E}">
        <p14:creationId xmlns:p14="http://schemas.microsoft.com/office/powerpoint/2010/main" val="36728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Воронов Артемий, 7 класс</a:t>
            </a:r>
            <a:br>
              <a:rPr lang="ru-RU" sz="3600" dirty="0" smtClean="0"/>
            </a:br>
            <a:r>
              <a:rPr lang="ru-RU" sz="3600" dirty="0"/>
              <a:t>Р</a:t>
            </a:r>
            <a:r>
              <a:rPr lang="ru-RU" sz="3600" dirty="0" smtClean="0"/>
              <a:t>уководитель – Атаманова Н.А. </a:t>
            </a:r>
            <a:br>
              <a:rPr lang="ru-RU" sz="3600" dirty="0" smtClean="0"/>
            </a:br>
            <a:r>
              <a:rPr lang="ru-RU" sz="3600" dirty="0" smtClean="0"/>
              <a:t>«Архимед – ученый из Сиракуз»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9712" y="2204864"/>
            <a:ext cx="5583470" cy="4186609"/>
          </a:xfrm>
        </p:spPr>
      </p:pic>
    </p:spTree>
    <p:extLst>
      <p:ext uri="{BB962C8B-B14F-4D97-AF65-F5344CB8AC3E}">
        <p14:creationId xmlns:p14="http://schemas.microsoft.com/office/powerpoint/2010/main" val="160893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207424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                                  Беспалова Анастасия, 6 класс</a:t>
            </a:r>
            <a:br>
              <a:rPr lang="ru-RU" sz="3600" dirty="0" smtClean="0"/>
            </a:br>
            <a:r>
              <a:rPr lang="ru-RU" sz="3600" dirty="0" smtClean="0"/>
              <a:t>Руководитель –Беспалова С.Н.</a:t>
            </a:r>
            <a:br>
              <a:rPr lang="ru-RU" sz="3600" dirty="0" smtClean="0"/>
            </a:br>
            <a:r>
              <a:rPr lang="ru-RU" sz="3600" dirty="0" smtClean="0"/>
              <a:t> «Стив Джобс – ученый, перевернувший весь мир»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752" y="2708920"/>
            <a:ext cx="4719169" cy="3538537"/>
          </a:xfrm>
        </p:spPr>
      </p:pic>
    </p:spTree>
    <p:extLst>
      <p:ext uri="{BB962C8B-B14F-4D97-AF65-F5344CB8AC3E}">
        <p14:creationId xmlns:p14="http://schemas.microsoft.com/office/powerpoint/2010/main" val="261314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 smtClean="0"/>
              <a:t>Исанаева</a:t>
            </a:r>
            <a:r>
              <a:rPr lang="ru-RU" sz="3600" dirty="0" smtClean="0"/>
              <a:t> Лариса, 10 класс</a:t>
            </a:r>
            <a:br>
              <a:rPr lang="ru-RU" sz="3600" dirty="0" smtClean="0"/>
            </a:br>
            <a:r>
              <a:rPr lang="ru-RU" sz="3600" dirty="0" smtClean="0"/>
              <a:t>Руководитель – Гончарова Т.М.</a:t>
            </a:r>
            <a:br>
              <a:rPr lang="ru-RU" sz="3600" dirty="0" smtClean="0"/>
            </a:br>
            <a:r>
              <a:rPr lang="ru-RU" sz="3600" dirty="0" smtClean="0"/>
              <a:t>«Великие математики»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760" y="2564904"/>
            <a:ext cx="4719169" cy="3538537"/>
          </a:xfrm>
        </p:spPr>
      </p:pic>
    </p:spTree>
    <p:extLst>
      <p:ext uri="{BB962C8B-B14F-4D97-AF65-F5344CB8AC3E}">
        <p14:creationId xmlns:p14="http://schemas.microsoft.com/office/powerpoint/2010/main" val="11952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9"/>
            <a:ext cx="7906072" cy="1944215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 smtClean="0"/>
              <a:t>Тиллаева</a:t>
            </a:r>
            <a:r>
              <a:rPr lang="ru-RU" sz="3600" dirty="0" smtClean="0"/>
              <a:t> Камилла, 8 класс</a:t>
            </a:r>
            <a:br>
              <a:rPr lang="ru-RU" sz="3600" dirty="0" smtClean="0"/>
            </a:br>
            <a:r>
              <a:rPr lang="ru-RU" sz="3600" dirty="0" smtClean="0"/>
              <a:t>Руководитель – Митрофанова С.Н.</a:t>
            </a:r>
            <a:br>
              <a:rPr lang="ru-RU" sz="3600" dirty="0" smtClean="0"/>
            </a:br>
            <a:r>
              <a:rPr lang="ru-RU" sz="3600" dirty="0" smtClean="0"/>
              <a:t>«</a:t>
            </a:r>
            <a:r>
              <a:rPr lang="ru-RU" sz="3600" dirty="0" err="1" smtClean="0"/>
              <a:t>Миклухо</a:t>
            </a:r>
            <a:r>
              <a:rPr lang="ru-RU" sz="3600" dirty="0" smtClean="0"/>
              <a:t> </a:t>
            </a:r>
            <a:r>
              <a:rPr lang="ru-RU" sz="3600" dirty="0" err="1" smtClean="0"/>
              <a:t>Маклай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9951" y="2420888"/>
            <a:ext cx="5377873" cy="4032448"/>
          </a:xfrm>
        </p:spPr>
      </p:pic>
    </p:spTree>
    <p:extLst>
      <p:ext uri="{BB962C8B-B14F-4D97-AF65-F5344CB8AC3E}">
        <p14:creationId xmlns:p14="http://schemas.microsoft.com/office/powerpoint/2010/main" val="89814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Закиров </a:t>
            </a:r>
            <a:r>
              <a:rPr lang="ru-RU" sz="3600" dirty="0" err="1" smtClean="0"/>
              <a:t>Азат</a:t>
            </a:r>
            <a:r>
              <a:rPr lang="ru-RU" sz="3600" dirty="0" smtClean="0"/>
              <a:t>, 9 класс            Руководитель – </a:t>
            </a:r>
            <a:r>
              <a:rPr lang="ru-RU" sz="3600" dirty="0" err="1" smtClean="0"/>
              <a:t>Кызыма</a:t>
            </a:r>
            <a:r>
              <a:rPr lang="ru-RU" sz="3600" dirty="0" smtClean="0"/>
              <a:t> Е.А «Увлекательные факты из жизни </a:t>
            </a:r>
            <a:br>
              <a:rPr lang="ru-RU" sz="3600" dirty="0" smtClean="0"/>
            </a:br>
            <a:r>
              <a:rPr lang="ru-RU" sz="3600" dirty="0" smtClean="0"/>
              <a:t>Д.И. Менделеева»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2348880"/>
            <a:ext cx="5311913" cy="3982990"/>
          </a:xfrm>
        </p:spPr>
      </p:pic>
    </p:spTree>
    <p:extLst>
      <p:ext uri="{BB962C8B-B14F-4D97-AF65-F5344CB8AC3E}">
        <p14:creationId xmlns:p14="http://schemas.microsoft.com/office/powerpoint/2010/main" val="347153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705725" cy="5543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42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err="1" smtClean="0"/>
              <a:t>Шарифуллина</a:t>
            </a:r>
            <a:r>
              <a:rPr lang="ru-RU" sz="4000" dirty="0" smtClean="0"/>
              <a:t> Эльвира, 7 класс</a:t>
            </a:r>
            <a:br>
              <a:rPr lang="ru-RU" sz="4000" dirty="0" smtClean="0"/>
            </a:br>
            <a:r>
              <a:rPr lang="ru-RU" sz="4000" dirty="0" smtClean="0"/>
              <a:t>Руководитель -  </a:t>
            </a:r>
            <a:r>
              <a:rPr lang="ru-RU" sz="4000" dirty="0" err="1" smtClean="0"/>
              <a:t>Кызыма</a:t>
            </a:r>
            <a:r>
              <a:rPr lang="ru-RU" sz="4000" dirty="0" smtClean="0"/>
              <a:t> Е.А. </a:t>
            </a:r>
            <a:br>
              <a:rPr lang="ru-RU" sz="4000" dirty="0" smtClean="0"/>
            </a:br>
            <a:r>
              <a:rPr lang="ru-RU" sz="4000" dirty="0" smtClean="0"/>
              <a:t>«Эмбриональное развитие цыпленка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2415" y="2770188"/>
            <a:ext cx="4719169" cy="3538537"/>
          </a:xfrm>
        </p:spPr>
      </p:pic>
    </p:spTree>
    <p:extLst>
      <p:ext uri="{BB962C8B-B14F-4D97-AF65-F5344CB8AC3E}">
        <p14:creationId xmlns:p14="http://schemas.microsoft.com/office/powerpoint/2010/main" val="197147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16348" y="1484784"/>
            <a:ext cx="3364992" cy="10081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Эльвира устанавливает инкубатор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885144" y="1484784"/>
            <a:ext cx="3362062" cy="10081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Инкубатор, овоскоп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188641"/>
            <a:ext cx="7315200" cy="1440159"/>
          </a:xfrm>
        </p:spPr>
        <p:txBody>
          <a:bodyPr>
            <a:normAutofit/>
          </a:bodyPr>
          <a:lstStyle/>
          <a:p>
            <a:r>
              <a:rPr lang="ru-RU" dirty="0" smtClean="0"/>
              <a:t>Работа проводилась в кабинете химии и биологии</a:t>
            </a:r>
            <a:endParaRPr lang="ru-RU" dirty="0"/>
          </a:p>
        </p:txBody>
      </p:sp>
      <p:pic>
        <p:nvPicPr>
          <p:cNvPr id="9" name="Picture 2" descr="C:\Users\Елена\Desktop\фото для работы\DSCF108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996952"/>
            <a:ext cx="3565525" cy="267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Елена\Desktop\фото для работы\DSCF107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2996952"/>
            <a:ext cx="3567112" cy="267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88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204864"/>
            <a:ext cx="4040188" cy="86409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Эльвира пробует отличить оплодотворенное яйцо от неоплодотворенного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283969" y="2132856"/>
            <a:ext cx="4402832" cy="1152128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/>
              <a:t>Чтобы обеспечить ориентацию яиц при переворачивании,  пометили мягким карандашом с двух противоположных боковых сторон «О» и «Х»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i="1" dirty="0" smtClean="0"/>
              <a:t>Развитие эмбриона после снесения яйца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	Перед началом инкубации опытный оператор инкубатора по размеру и внешнему виду </a:t>
            </a:r>
            <a:r>
              <a:rPr lang="ru-RU" sz="2400" dirty="0" err="1" smtClean="0"/>
              <a:t>бластодиска</a:t>
            </a:r>
            <a:r>
              <a:rPr lang="ru-RU" sz="2400" dirty="0" smtClean="0"/>
              <a:t> сможет отличить оплодотворенное яйцо от неоплодотворённого.</a:t>
            </a:r>
            <a:endParaRPr lang="ru-RU" sz="2400" dirty="0"/>
          </a:p>
        </p:txBody>
      </p:sp>
      <p:pic>
        <p:nvPicPr>
          <p:cNvPr id="7" name="Picture 2" descr="C:\Users\Елена\Desktop\фото для работы\DSCF108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573016"/>
            <a:ext cx="3565525" cy="267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Елена\Desktop\фото для работы\DSCF108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3573016"/>
            <a:ext cx="3567112" cy="267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84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404665"/>
            <a:ext cx="7315200" cy="172819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МБОУ «</a:t>
            </a:r>
            <a:r>
              <a:rPr lang="ru-RU" dirty="0" err="1" smtClean="0"/>
              <a:t>Шильнебашская</a:t>
            </a:r>
            <a:r>
              <a:rPr lang="ru-RU" dirty="0" smtClean="0"/>
              <a:t> СОШ с углубленным изучением английского языка»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64904"/>
            <a:ext cx="7339560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81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9571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Порядок работы</a:t>
            </a:r>
            <a:endParaRPr lang="ru-RU" b="1" dirty="0"/>
          </a:p>
        </p:txBody>
      </p:sp>
      <p:pic>
        <p:nvPicPr>
          <p:cNvPr id="10" name="Picture 3" descr="C:\Users\Елена\Desktop\фото для работы\DSCF108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60648"/>
            <a:ext cx="3887614" cy="291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323528" y="1772817"/>
            <a:ext cx="3541808" cy="453366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Положили термометр в удобное для обзора из смотровых окон место. Периодически контролировали температуру и наличие воды в инкубаторе. При необходимости подливали теплую воду в углубления на дне корпуса  через решетку, предварительно отключив инкубатор от сети и сняв крышку</a:t>
            </a:r>
            <a:endParaRPr lang="ru-RU" sz="2000" dirty="0"/>
          </a:p>
        </p:txBody>
      </p:sp>
      <p:pic>
        <p:nvPicPr>
          <p:cNvPr id="11" name="Picture 2" descr="C:\Users\Елена\Desktop\фото для работы\DSCF10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52" y="3480490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78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3" descr="C:\Users\Елена\Desktop\фото для работы\DSCF110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4648200" y="260648"/>
            <a:ext cx="4244280" cy="3384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Для обеспечения максимального вывода птенцов яйца переворачивали три раза в день с интервалом между переворотами не менее 8 часов. В последнюю неделю яйца  не переворачивали. Качество яиц контролировали дважды с помощью овоскопа.</a:t>
            </a:r>
          </a:p>
          <a:p>
            <a:endParaRPr lang="ru-RU" dirty="0"/>
          </a:p>
        </p:txBody>
      </p:sp>
      <p:pic>
        <p:nvPicPr>
          <p:cNvPr id="9" name="Picture 2" descr="C:\Users\Елена\Desktop\фото для работы\DSCF10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403245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Елена\Desktop\фото для работы\DSCF10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63026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84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476672"/>
            <a:ext cx="2950936" cy="208823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Инкубация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4664"/>
            <a:ext cx="3830895" cy="3421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04" y="3338367"/>
            <a:ext cx="3421022" cy="3180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076056" y="3933055"/>
            <a:ext cx="3600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Спустя 24 часа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бластодиск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заметно увеличивается в размерах, через 30 часов начинает биться сердце эмбриона.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62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116348" y="1916832"/>
            <a:ext cx="3364992" cy="7920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Перед </a:t>
            </a:r>
            <a:r>
              <a:rPr lang="ru-RU" dirty="0" err="1" smtClean="0"/>
              <a:t>вылуплением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885144" y="1844824"/>
            <a:ext cx="3362062" cy="8640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Появление первого птенца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728192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Птенцы должны проклюнуть скорлупу в тупой части яйца в зоне границы воздушной камеры</a:t>
            </a:r>
            <a:endParaRPr lang="ru-RU" sz="3600" dirty="0"/>
          </a:p>
        </p:txBody>
      </p:sp>
      <p:pic>
        <p:nvPicPr>
          <p:cNvPr id="11" name="Picture 4" descr="C:\Users\Елена\Desktop\DCIM\101_FUJI\DSCF126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3573016"/>
            <a:ext cx="3565525" cy="267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Елена\Desktop\DCIM\101_FUJI\DSCF126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3501008"/>
            <a:ext cx="3567112" cy="267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45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6348" y="1628800"/>
            <a:ext cx="3364992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Появление второго птенца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85144" y="1628800"/>
            <a:ext cx="3362062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Появление третьего птенца.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76673"/>
            <a:ext cx="7315200" cy="1224135"/>
          </a:xfrm>
        </p:spPr>
        <p:txBody>
          <a:bodyPr/>
          <a:lstStyle/>
          <a:p>
            <a:r>
              <a:rPr lang="ru-RU" dirty="0" smtClean="0"/>
              <a:t>Вывод птенцов</a:t>
            </a:r>
            <a:endParaRPr lang="ru-RU" dirty="0"/>
          </a:p>
        </p:txBody>
      </p:sp>
      <p:pic>
        <p:nvPicPr>
          <p:cNvPr id="7" name="Picture 2" descr="C:\Users\Елена\Desktop\DCIM\101_FUJI\DSCF127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3523060"/>
            <a:ext cx="3565525" cy="267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Елена\Desktop\DCIM\101_FUJI\DSCF127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1538" y="3522464"/>
            <a:ext cx="3567112" cy="267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56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6348" y="1628800"/>
            <a:ext cx="3364992" cy="93610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Птенцов отсадили в сухое теплое место. </a:t>
            </a:r>
            <a:r>
              <a:rPr lang="en-US" dirty="0" smtClean="0"/>
              <a:t>T=37°C</a:t>
            </a:r>
            <a:endParaRPr lang="ru-RU" dirty="0" smtClean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85144" y="1700808"/>
            <a:ext cx="3362062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Через сутки цыплята пытаются есть.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48681"/>
            <a:ext cx="7315200" cy="1008111"/>
          </a:xfrm>
        </p:spPr>
        <p:txBody>
          <a:bodyPr/>
          <a:lstStyle/>
          <a:p>
            <a:r>
              <a:rPr lang="ru-RU" dirty="0" smtClean="0"/>
              <a:t>Первые сутки </a:t>
            </a:r>
            <a:endParaRPr lang="ru-RU" dirty="0"/>
          </a:p>
        </p:txBody>
      </p:sp>
      <p:pic>
        <p:nvPicPr>
          <p:cNvPr id="7" name="Picture 3" descr="C:\Users\Елена\Desktop\DCIM\101_FUJI\DSCF135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3523060"/>
            <a:ext cx="3565525" cy="267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Елена\Desktop\DCIM\101_FUJI\DSCF135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1538" y="3522464"/>
            <a:ext cx="3567112" cy="267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7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260649"/>
            <a:ext cx="3541808" cy="194421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Факторы, влияющие на развитие цыплят</a:t>
            </a:r>
            <a:endParaRPr lang="ru-RU" b="1" dirty="0"/>
          </a:p>
        </p:txBody>
      </p:sp>
      <p:pic>
        <p:nvPicPr>
          <p:cNvPr id="10" name="Picture 2" descr="C:\Users\Елена\Desktop\DCIM\101_FUJI\DSCF136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484784"/>
            <a:ext cx="4208462" cy="315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323528" y="2420889"/>
            <a:ext cx="3541808" cy="388559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1. Качество яиц.</a:t>
            </a:r>
          </a:p>
          <a:p>
            <a:r>
              <a:rPr lang="ru-RU" sz="2400" dirty="0" smtClean="0"/>
              <a:t>2. Температура.</a:t>
            </a:r>
          </a:p>
          <a:p>
            <a:r>
              <a:rPr lang="ru-RU" sz="2400" dirty="0" smtClean="0"/>
              <a:t>3. Влажность воздуха в инкубаторе.</a:t>
            </a:r>
          </a:p>
          <a:p>
            <a:r>
              <a:rPr lang="ru-RU" sz="2400" dirty="0" smtClean="0"/>
              <a:t>4. Шум.</a:t>
            </a:r>
          </a:p>
          <a:p>
            <a:r>
              <a:rPr lang="ru-RU" sz="2400" dirty="0" smtClean="0"/>
              <a:t>5. Обращение с яйцами во время перекатывания и перекладывания яиц.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82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260649"/>
            <a:ext cx="7315200" cy="136815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Выводы по нашей работе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14400" y="1700809"/>
            <a:ext cx="7315200" cy="460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Из 15 яиц 4 яйца были неоплодотворёнными,  5 яиц выросли до стадии оперения, но не смогли проклюнуться. На их развитие повлияло переохлаждение( выключали дважды свет на длительное время).</a:t>
            </a:r>
          </a:p>
          <a:p>
            <a:pPr marL="0" indent="0">
              <a:buNone/>
            </a:pPr>
            <a:r>
              <a:rPr lang="ru-RU" dirty="0" smtClean="0"/>
              <a:t>         6 птенцов вылупилось: из них -  4 </a:t>
            </a:r>
            <a:r>
              <a:rPr lang="ru-RU" dirty="0"/>
              <a:t>вялых,2 плохо стояли на ногах,  у них пупочное кольцо плохо  заживлено.  2 цыплёнка вылупились здоровыми. Следовательно, на развитие наших цыплят   повлияло  2 </a:t>
            </a:r>
            <a:r>
              <a:rPr lang="ru-RU" dirty="0" smtClean="0"/>
              <a:t>фактора:                                                                               1</a:t>
            </a:r>
            <a:r>
              <a:rPr lang="ru-RU" dirty="0"/>
              <a:t>. переохлаждение   ( это главный фактор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пониженная влажность (во второй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половине </a:t>
            </a:r>
            <a:r>
              <a:rPr lang="ru-RU" dirty="0"/>
              <a:t>инкубации  она вызывает наклев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цыплят </a:t>
            </a:r>
            <a:r>
              <a:rPr lang="ru-RU" dirty="0"/>
              <a:t>в экваториальной части яйца.)</a:t>
            </a:r>
            <a:br>
              <a:rPr lang="ru-RU" dirty="0"/>
            </a:br>
            <a:r>
              <a:rPr lang="ru-RU" dirty="0"/>
              <a:t>         </a:t>
            </a:r>
            <a:endParaRPr lang="ru-RU" dirty="0" smtClean="0"/>
          </a:p>
        </p:txBody>
      </p:sp>
      <p:pic>
        <p:nvPicPr>
          <p:cNvPr id="7" name="Picture 3" descr="C:\Users\Елена\Desktop\Фото03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722" y="4221088"/>
            <a:ext cx="2225280" cy="16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86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9"/>
            <a:ext cx="7315200" cy="1368151"/>
          </a:xfrm>
        </p:spPr>
        <p:txBody>
          <a:bodyPr/>
          <a:lstStyle/>
          <a:p>
            <a:pPr algn="ctr"/>
            <a:r>
              <a:rPr lang="ru-RU" dirty="0" smtClean="0"/>
              <a:t>Итоги конференции</a:t>
            </a:r>
            <a:endParaRPr lang="ru-RU" dirty="0"/>
          </a:p>
        </p:txBody>
      </p:sp>
      <p:pic>
        <p:nvPicPr>
          <p:cNvPr id="5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1859500"/>
            <a:ext cx="5400599" cy="444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5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9"/>
            <a:ext cx="7315200" cy="1368151"/>
          </a:xfrm>
        </p:spPr>
        <p:txBody>
          <a:bodyPr/>
          <a:lstStyle/>
          <a:p>
            <a:pPr algn="ctr"/>
            <a:r>
              <a:rPr lang="ru-RU" dirty="0" smtClean="0"/>
              <a:t>Биотоп «Лесостепь»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4233" y="1988840"/>
            <a:ext cx="5756776" cy="4319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48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76673"/>
            <a:ext cx="7315200" cy="1152127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Анкетирование родителей.</a:t>
            </a: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7823043"/>
              </p:ext>
            </p:extLst>
          </p:nvPr>
        </p:nvGraphicFramePr>
        <p:xfrm>
          <a:off x="827584" y="1916832"/>
          <a:ext cx="731520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460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76673"/>
            <a:ext cx="7315200" cy="1296143"/>
          </a:xfrm>
        </p:spPr>
        <p:txBody>
          <a:bodyPr/>
          <a:lstStyle/>
          <a:p>
            <a:pPr algn="ctr"/>
            <a:r>
              <a:rPr lang="ru-RU" dirty="0" smtClean="0"/>
              <a:t>Биотоп «Пустыня»</a:t>
            </a: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4232" y="2132856"/>
            <a:ext cx="5564857" cy="4175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42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394074" cy="6048672"/>
          </a:xfrm>
        </p:spPr>
      </p:pic>
    </p:spTree>
    <p:extLst>
      <p:ext uri="{BB962C8B-B14F-4D97-AF65-F5344CB8AC3E}">
        <p14:creationId xmlns:p14="http://schemas.microsoft.com/office/powerpoint/2010/main" val="29890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892450"/>
            <a:ext cx="7315200" cy="35395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школа\Desktop\SL736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9364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школа\Desktop\SL7357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2060848"/>
            <a:ext cx="4091947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школа\Desktop\SL736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99" y="3424766"/>
            <a:ext cx="3915650" cy="293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45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школа\Desktop\1-1 0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5" y="3886"/>
            <a:ext cx="4761549" cy="345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-2192"/>
            <a:ext cx="2570732" cy="353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школа\Desktop\1-1 0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9" y="3885"/>
            <a:ext cx="2513127" cy="345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школа\Desktop\1-1 0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428" y="1119196"/>
            <a:ext cx="2315572" cy="318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школа\Desktop\1-1 0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33" y="2492896"/>
            <a:ext cx="2635170" cy="362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школа\Desktop\грамоты\1-1 01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13250"/>
            <a:ext cx="2958162" cy="407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школа\Desktop\грамоты\1-1 0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483" y="2216046"/>
            <a:ext cx="2995210" cy="412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школа\Desktop\грамоты\1 05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990" y="4077072"/>
            <a:ext cx="4206126" cy="305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школа\Desktop\грамоты\1 04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5" y="5202103"/>
            <a:ext cx="2963549" cy="204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25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914400" y="404665"/>
            <a:ext cx="7315200" cy="17281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mtClean="0"/>
              <a:t>МБОУ «Шильнебашская СОШ с углубленным изучением английского языка»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64904"/>
            <a:ext cx="7339560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1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1"/>
            <a:ext cx="7315200" cy="165618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Диагностика  мотивации  учащихся к внеурочной деятельности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 № 1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153372762"/>
              </p:ext>
            </p:extLst>
          </p:nvPr>
        </p:nvGraphicFramePr>
        <p:xfrm>
          <a:off x="1547664" y="2060848"/>
          <a:ext cx="609600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260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6633"/>
            <a:ext cx="6681936" cy="1368151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Педагоги дополнительного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280920" cy="5112567"/>
          </a:xfrm>
        </p:spPr>
        <p:txBody>
          <a:bodyPr>
            <a:normAutofit fontScale="92500" lnSpcReduction="10000"/>
          </a:bodyPr>
          <a:lstStyle/>
          <a:p>
            <a:r>
              <a:rPr lang="ru-RU" sz="2100" dirty="0" smtClean="0"/>
              <a:t>Валиева Римма Анатольевна – учитель </a:t>
            </a:r>
            <a:r>
              <a:rPr lang="ru-RU" sz="2100" dirty="0" err="1" smtClean="0"/>
              <a:t>нач.кл</a:t>
            </a:r>
            <a:r>
              <a:rPr lang="ru-RU" sz="2100" dirty="0" smtClean="0"/>
              <a:t>., </a:t>
            </a:r>
          </a:p>
          <a:p>
            <a:pPr>
              <a:buNone/>
            </a:pPr>
            <a:r>
              <a:rPr lang="ru-RU" sz="2100" dirty="0" smtClean="0"/>
              <a:t>1 квалификационная категория , (ФГОС), «Учиться будем весело»;</a:t>
            </a:r>
          </a:p>
          <a:p>
            <a:r>
              <a:rPr lang="ru-RU" sz="2100" dirty="0" smtClean="0"/>
              <a:t> Бухарева Елизавета Александровна - учитель </a:t>
            </a:r>
            <a:r>
              <a:rPr lang="ru-RU" sz="2100" dirty="0" err="1" smtClean="0"/>
              <a:t>нач.кл</a:t>
            </a:r>
            <a:r>
              <a:rPr lang="ru-RU" sz="2100" dirty="0" smtClean="0"/>
              <a:t>., «Всезнайки»;</a:t>
            </a:r>
          </a:p>
          <a:p>
            <a:r>
              <a:rPr lang="ru-RU" sz="2100" dirty="0" smtClean="0"/>
              <a:t> Атаманова Надежда Александровна -  учитель математики, </a:t>
            </a:r>
          </a:p>
          <a:p>
            <a:pPr>
              <a:buNone/>
            </a:pPr>
            <a:r>
              <a:rPr lang="ru-RU" sz="2100" dirty="0" smtClean="0"/>
              <a:t>1 квалификационная категория, «Кругозор»;</a:t>
            </a:r>
          </a:p>
          <a:p>
            <a:r>
              <a:rPr lang="ru-RU" sz="2100" dirty="0" smtClean="0"/>
              <a:t>Гончарова Тамара Михайловна – учитель математики, </a:t>
            </a:r>
          </a:p>
          <a:p>
            <a:pPr>
              <a:buNone/>
            </a:pPr>
            <a:r>
              <a:rPr lang="ru-RU" sz="2100" dirty="0" smtClean="0"/>
              <a:t>1 квалификационная категория, «Интеграл»;</a:t>
            </a:r>
          </a:p>
          <a:p>
            <a:r>
              <a:rPr lang="ru-RU" sz="2100" dirty="0" smtClean="0"/>
              <a:t>Беспалова Светлана Николаевна – учитель истории, </a:t>
            </a:r>
          </a:p>
          <a:p>
            <a:pPr>
              <a:buNone/>
            </a:pPr>
            <a:r>
              <a:rPr lang="ru-RU" sz="2100" dirty="0" smtClean="0"/>
              <a:t>2 квалификационная категория, «Краеведение»;</a:t>
            </a:r>
          </a:p>
          <a:p>
            <a:r>
              <a:rPr lang="ru-RU" sz="2100" dirty="0" err="1" smtClean="0"/>
              <a:t>Маратаева</a:t>
            </a:r>
            <a:r>
              <a:rPr lang="ru-RU" sz="2100" dirty="0" smtClean="0"/>
              <a:t> Мария Михайловна- музыкальный работник, </a:t>
            </a:r>
          </a:p>
          <a:p>
            <a:pPr>
              <a:buNone/>
            </a:pPr>
            <a:r>
              <a:rPr lang="ru-RU" sz="2100" dirty="0" smtClean="0"/>
              <a:t>2 квалификационная категория, «Музыкальная палитра»;</a:t>
            </a:r>
          </a:p>
          <a:p>
            <a:r>
              <a:rPr lang="ru-RU" sz="2100" dirty="0" smtClean="0"/>
              <a:t>Уфимцева Валентина Васильевна – библиотекарь, «Музейное дело»;</a:t>
            </a:r>
          </a:p>
          <a:p>
            <a:r>
              <a:rPr lang="ru-RU" sz="2100" dirty="0" err="1" smtClean="0"/>
              <a:t>Кызыма</a:t>
            </a:r>
            <a:r>
              <a:rPr lang="ru-RU" sz="2100" dirty="0" smtClean="0"/>
              <a:t> Елена Александровна – учитель биологии, </a:t>
            </a:r>
          </a:p>
          <a:p>
            <a:pPr>
              <a:buNone/>
            </a:pPr>
            <a:r>
              <a:rPr lang="ru-RU" sz="2100" dirty="0" smtClean="0"/>
              <a:t>1 квалификационная категория, «Микроскоп»</a:t>
            </a:r>
          </a:p>
          <a:p>
            <a:endParaRPr lang="ru-RU" dirty="0"/>
          </a:p>
        </p:txBody>
      </p:sp>
      <p:pic>
        <p:nvPicPr>
          <p:cNvPr id="4" name="Picture 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787" y="0"/>
            <a:ext cx="170021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68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Учиться будем весело!</a:t>
            </a:r>
            <a:endParaRPr lang="ru-RU" sz="4000" dirty="0"/>
          </a:p>
        </p:txBody>
      </p:sp>
      <p:pic>
        <p:nvPicPr>
          <p:cNvPr id="4" name="Объект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14422"/>
            <a:ext cx="3358342" cy="250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214422"/>
            <a:ext cx="3417633" cy="250033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6" name="Объект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6756"/>
            <a:ext cx="3429024" cy="249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Объект 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049" y="3866756"/>
            <a:ext cx="3399021" cy="257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02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6633"/>
            <a:ext cx="7315200" cy="79208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Кружок «Всезнайка» </a:t>
            </a:r>
            <a:endParaRPr lang="ru-RU" dirty="0"/>
          </a:p>
        </p:txBody>
      </p:sp>
      <p:pic>
        <p:nvPicPr>
          <p:cNvPr id="5" name="Рисунок 4" descr="C:\Documents and Settings\User\Рабочий стол\для кружка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098851"/>
            <a:ext cx="278608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фотографии\DSCF10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772" y="1484784"/>
            <a:ext cx="24288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учитель\Desktop\отчет по кружку всезнайка\DSCF190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002" y="1142984"/>
            <a:ext cx="3000396" cy="192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учитель\Desktop\отчет по кружку всезнайка\DSCF19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214686"/>
            <a:ext cx="2500330" cy="1714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учитель\Documents\Фотографии все\101_FUJI  03.12\для папки вожатого фото\DSCF175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3878588"/>
            <a:ext cx="3071834" cy="2172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K:\DSCF063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3178967"/>
            <a:ext cx="264320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учитель\Documents\Фотографии все\Лагерь 2011\DSC0017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1" y="5060899"/>
            <a:ext cx="2445288" cy="1620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D:\100_FUJI\DSCF074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37051" y="5088222"/>
            <a:ext cx="2606347" cy="1592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849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95536" y="1988840"/>
            <a:ext cx="3816424" cy="57606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кроссворд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220072" y="1988840"/>
            <a:ext cx="3168352" cy="5040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поделка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315200" cy="144015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Формы проектной деятельности</a:t>
            </a:r>
            <a:endParaRPr lang="ru-RU" dirty="0"/>
          </a:p>
        </p:txBody>
      </p:sp>
      <p:pic>
        <p:nvPicPr>
          <p:cNvPr id="8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98920" y="2636913"/>
            <a:ext cx="3825260" cy="3700388"/>
          </a:xfrm>
        </p:spPr>
      </p:pic>
      <p:pic>
        <p:nvPicPr>
          <p:cNvPr id="9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5220072" y="2708920"/>
            <a:ext cx="3153340" cy="3570950"/>
          </a:xfrm>
        </p:spPr>
      </p:pic>
    </p:spTree>
    <p:extLst>
      <p:ext uri="{BB962C8B-B14F-4D97-AF65-F5344CB8AC3E}">
        <p14:creationId xmlns:p14="http://schemas.microsoft.com/office/powerpoint/2010/main" val="391576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4665"/>
            <a:ext cx="7315200" cy="151216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Формы проектной деятельности</a:t>
            </a:r>
            <a:endParaRPr lang="ru-RU" dirty="0"/>
          </a:p>
        </p:txBody>
      </p:sp>
      <p:pic>
        <p:nvPicPr>
          <p:cNvPr id="9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88031" y="2743200"/>
            <a:ext cx="3418262" cy="3594100"/>
          </a:xfrm>
        </p:spPr>
      </p:pic>
      <p:pic>
        <p:nvPicPr>
          <p:cNvPr id="10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755207" y="2743200"/>
            <a:ext cx="3419773" cy="3595688"/>
          </a:xfrm>
        </p:spPr>
      </p:pic>
    </p:spTree>
    <p:extLst>
      <p:ext uri="{BB962C8B-B14F-4D97-AF65-F5344CB8AC3E}">
        <p14:creationId xmlns:p14="http://schemas.microsoft.com/office/powerpoint/2010/main" val="343458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386</TotalTime>
  <Words>554</Words>
  <Application>Microsoft Office PowerPoint</Application>
  <PresentationFormat>Экран (4:3)</PresentationFormat>
  <Paragraphs>76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Перспектива</vt:lpstr>
      <vt:lpstr>«Организация творческой деятельности учащихся во внеурочное время»</vt:lpstr>
      <vt:lpstr>МБОУ «Шильнебашская СОШ с углубленным изучением английского языка»</vt:lpstr>
      <vt:lpstr>Анкетирование родителей.</vt:lpstr>
      <vt:lpstr>              Диагностика  мотивации  учащихся к внеурочной деятельности                                                          График № 1  </vt:lpstr>
      <vt:lpstr>      Педагоги дополнительного                   образования</vt:lpstr>
      <vt:lpstr>Учиться будем весело!</vt:lpstr>
      <vt:lpstr>Кружок «Всезнайка» </vt:lpstr>
      <vt:lpstr>Формы проектной деятельности</vt:lpstr>
      <vt:lpstr>Формы проектной деятельности</vt:lpstr>
      <vt:lpstr>Формы проектной деятельности</vt:lpstr>
      <vt:lpstr>Воронов Артемий, 7 класс Руководитель – Атаманова Н.А.  «Архимед – ученый из Сиракуз»</vt:lpstr>
      <vt:lpstr>                                                         Беспалова Анастасия, 6 класс Руководитель –Беспалова С.Н.  «Стив Джобс – ученый, перевернувший весь мир»</vt:lpstr>
      <vt:lpstr>Исанаева Лариса, 10 класс Руководитель – Гончарова Т.М. «Великие математики»</vt:lpstr>
      <vt:lpstr>Тиллаева Камилла, 8 класс Руководитель – Митрофанова С.Н. «Миклухо Маклай»</vt:lpstr>
      <vt:lpstr>Закиров Азат, 9 класс            Руководитель – Кызыма Е.А «Увлекательные факты из жизни  Д.И. Менделеева»</vt:lpstr>
      <vt:lpstr>Презентация PowerPoint</vt:lpstr>
      <vt:lpstr>Шарифуллина Эльвира, 7 класс Руководитель -  Кызыма Е.А.  «Эмбриональное развитие цыпленка»</vt:lpstr>
      <vt:lpstr>Работа проводилась в кабинете химии и биологии</vt:lpstr>
      <vt:lpstr>Развитие эмбриона после снесения яйца  Перед началом инкубации опытный оператор инкубатора по размеру и внешнему виду бластодиска сможет отличить оплодотворенное яйцо от неоплодотворённого.</vt:lpstr>
      <vt:lpstr>Порядок работы</vt:lpstr>
      <vt:lpstr>Презентация PowerPoint</vt:lpstr>
      <vt:lpstr>Инкубация  </vt:lpstr>
      <vt:lpstr>Птенцы должны проклюнуть скорлупу в тупой части яйца в зоне границы воздушной камеры</vt:lpstr>
      <vt:lpstr>Вывод птенцов</vt:lpstr>
      <vt:lpstr>Первые сутки </vt:lpstr>
      <vt:lpstr>Факторы, влияющие на развитие цыплят</vt:lpstr>
      <vt:lpstr>Выводы по нашей работе</vt:lpstr>
      <vt:lpstr>Итоги конференции</vt:lpstr>
      <vt:lpstr>Биотоп «Лесостепь»</vt:lpstr>
      <vt:lpstr>Биотоп «Пустыня»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</dc:creator>
  <cp:lastModifiedBy>школа</cp:lastModifiedBy>
  <cp:revision>19</cp:revision>
  <dcterms:created xsi:type="dcterms:W3CDTF">2012-08-22T08:21:56Z</dcterms:created>
  <dcterms:modified xsi:type="dcterms:W3CDTF">2012-08-23T10:12:37Z</dcterms:modified>
</cp:coreProperties>
</file>